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4" r:id="rId4"/>
    <p:sldId id="265" r:id="rId5"/>
    <p:sldId id="266" r:id="rId6"/>
    <p:sldId id="258" r:id="rId7"/>
    <p:sldId id="267" r:id="rId8"/>
    <p:sldId id="259" r:id="rId9"/>
    <p:sldId id="268" r:id="rId10"/>
    <p:sldId id="260" r:id="rId11"/>
    <p:sldId id="269" r:id="rId12"/>
    <p:sldId id="261" r:id="rId13"/>
    <p:sldId id="270" r:id="rId14"/>
    <p:sldId id="271" r:id="rId15"/>
    <p:sldId id="263" r:id="rId16"/>
    <p:sldId id="278" r:id="rId17"/>
    <p:sldId id="275" r:id="rId18"/>
    <p:sldId id="276" r:id="rId19"/>
    <p:sldId id="277" r:id="rId20"/>
    <p:sldId id="262" r:id="rId21"/>
    <p:sldId id="272" r:id="rId22"/>
    <p:sldId id="273" r:id="rId2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16CBBA5-35F7-421B-A235-27E9466793F7}" type="datetimeFigureOut">
              <a:rPr lang="es-ES" smtClean="0"/>
              <a:t>07/05/2015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948739B-21A4-48C7-8CE6-94F004B6572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6CBBA5-35F7-421B-A235-27E9466793F7}" type="datetimeFigureOut">
              <a:rPr lang="es-ES" smtClean="0"/>
              <a:t>07/05/2015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48739B-21A4-48C7-8CE6-94F004B6572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6CBBA5-35F7-421B-A235-27E9466793F7}" type="datetimeFigureOut">
              <a:rPr lang="es-ES" smtClean="0"/>
              <a:t>07/05/2015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48739B-21A4-48C7-8CE6-94F004B6572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6CBBA5-35F7-421B-A235-27E9466793F7}" type="datetimeFigureOut">
              <a:rPr lang="es-ES" smtClean="0"/>
              <a:t>07/05/2015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48739B-21A4-48C7-8CE6-94F004B65724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6CBBA5-35F7-421B-A235-27E9466793F7}" type="datetimeFigureOut">
              <a:rPr lang="es-ES" smtClean="0"/>
              <a:t>07/05/2015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48739B-21A4-48C7-8CE6-94F004B65724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6CBBA5-35F7-421B-A235-27E9466793F7}" type="datetimeFigureOut">
              <a:rPr lang="es-ES" smtClean="0"/>
              <a:t>07/05/2015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48739B-21A4-48C7-8CE6-94F004B65724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6CBBA5-35F7-421B-A235-27E9466793F7}" type="datetimeFigureOut">
              <a:rPr lang="es-ES" smtClean="0"/>
              <a:t>07/05/2015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48739B-21A4-48C7-8CE6-94F004B65724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6CBBA5-35F7-421B-A235-27E9466793F7}" type="datetimeFigureOut">
              <a:rPr lang="es-ES" smtClean="0"/>
              <a:t>07/05/2015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48739B-21A4-48C7-8CE6-94F004B65724}" type="slidenum">
              <a:rPr lang="es-ES" smtClean="0"/>
              <a:t>‹Nº›</a:t>
            </a:fld>
            <a:endParaRPr lang="es-ES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6CBBA5-35F7-421B-A235-27E9466793F7}" type="datetimeFigureOut">
              <a:rPr lang="es-ES" smtClean="0"/>
              <a:t>07/05/2015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48739B-21A4-48C7-8CE6-94F004B6572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16CBBA5-35F7-421B-A235-27E9466793F7}" type="datetimeFigureOut">
              <a:rPr lang="es-ES" smtClean="0"/>
              <a:t>07/05/2015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48739B-21A4-48C7-8CE6-94F004B65724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16CBBA5-35F7-421B-A235-27E9466793F7}" type="datetimeFigureOut">
              <a:rPr lang="es-ES" smtClean="0"/>
              <a:t>07/05/2015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948739B-21A4-48C7-8CE6-94F004B65724}" type="slidenum">
              <a:rPr lang="es-ES" smtClean="0"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16CBBA5-35F7-421B-A235-27E9466793F7}" type="datetimeFigureOut">
              <a:rPr lang="es-ES" smtClean="0"/>
              <a:t>07/05/2015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948739B-21A4-48C7-8CE6-94F004B65724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err="1" smtClean="0"/>
              <a:t>GeoGebra</a:t>
            </a:r>
            <a:r>
              <a:rPr lang="es-ES" dirty="0" smtClean="0"/>
              <a:t> avanzado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 smtClean="0"/>
              <a:t>Josep Lluís Cañadilla – </a:t>
            </a:r>
            <a:r>
              <a:rPr lang="es-ES" dirty="0" smtClean="0"/>
              <a:t>ACG</a:t>
            </a:r>
            <a:endParaRPr lang="es-ES" dirty="0" smtClean="0"/>
          </a:p>
          <a:p>
            <a:r>
              <a:rPr lang="es-ES" dirty="0" smtClean="0"/>
              <a:t>  </a:t>
            </a:r>
            <a:r>
              <a:rPr lang="es-ES" dirty="0" smtClean="0"/>
              <a:t>                         III </a:t>
            </a:r>
            <a:r>
              <a:rPr lang="es-ES" dirty="0" smtClean="0"/>
              <a:t>Día </a:t>
            </a:r>
            <a:r>
              <a:rPr lang="es-ES" dirty="0" err="1" smtClean="0"/>
              <a:t>GeoGebra</a:t>
            </a:r>
            <a:endParaRPr lang="es-ES" dirty="0" smtClean="0"/>
          </a:p>
          <a:p>
            <a:pPr algn="ctr"/>
            <a:r>
              <a:rPr lang="es-ES" sz="2200" dirty="0"/>
              <a:t>	</a:t>
            </a:r>
            <a:r>
              <a:rPr lang="es-ES" sz="2200" dirty="0" smtClean="0"/>
              <a:t>		</a:t>
            </a:r>
            <a:r>
              <a:rPr lang="es-ES" sz="2200" dirty="0" smtClean="0"/>
              <a:t>Alcalá </a:t>
            </a:r>
            <a:r>
              <a:rPr lang="es-ES" sz="2200" dirty="0" smtClean="0"/>
              <a:t>de Henares – 9 de Mayo de 2015</a:t>
            </a:r>
            <a:endParaRPr lang="es-ES" sz="2200" dirty="0"/>
          </a:p>
        </p:txBody>
      </p:sp>
    </p:spTree>
    <p:extLst>
      <p:ext uri="{BB962C8B-B14F-4D97-AF65-F5344CB8AC3E}">
        <p14:creationId xmlns:p14="http://schemas.microsoft.com/office/powerpoint/2010/main" val="224503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4- Borrar el rastro</a:t>
            </a:r>
            <a:endParaRPr lang="es-E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850" y="1988840"/>
            <a:ext cx="34163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863850" y="5445224"/>
            <a:ext cx="60131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Caracol de Pascal</a:t>
            </a:r>
            <a:endParaRPr lang="es-E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933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ZoomAcerca</a:t>
            </a:r>
            <a:r>
              <a:rPr lang="es-ES" dirty="0" smtClean="0"/>
              <a:t>[1]</a:t>
            </a:r>
            <a:endParaRPr lang="es-E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323" y="1481138"/>
            <a:ext cx="594135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916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5- La lupa</a:t>
            </a:r>
            <a:endParaRPr lang="es-E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52598"/>
            <a:ext cx="8229600" cy="3583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751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Punto A</a:t>
            </a:r>
            <a:endParaRPr lang="es-E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362" y="1481138"/>
            <a:ext cx="6449275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098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/>
              <a:t>ZoomAcerca</a:t>
            </a:r>
            <a:r>
              <a:rPr lang="es-ES" dirty="0"/>
              <a:t>[2]</a:t>
            </a:r>
          </a:p>
          <a:p>
            <a:r>
              <a:rPr lang="es-ES" dirty="0"/>
              <a:t>Valor[</a:t>
            </a:r>
            <a:r>
              <a:rPr lang="es-ES" dirty="0" err="1"/>
              <a:t>factor,factor</a:t>
            </a:r>
            <a:r>
              <a:rPr lang="es-ES" dirty="0"/>
              <a:t>*2</a:t>
            </a:r>
            <a:r>
              <a:rPr lang="es-ES" dirty="0" smtClean="0"/>
              <a:t>]</a:t>
            </a:r>
          </a:p>
          <a:p>
            <a:endParaRPr lang="es-ES" dirty="0"/>
          </a:p>
          <a:p>
            <a:r>
              <a:rPr lang="es-ES" dirty="0" err="1"/>
              <a:t>ZoomAleja</a:t>
            </a:r>
            <a:r>
              <a:rPr lang="es-ES" dirty="0"/>
              <a:t>[factor]</a:t>
            </a:r>
          </a:p>
          <a:p>
            <a:r>
              <a:rPr lang="es-ES" dirty="0"/>
              <a:t>Valor[factor,1]</a:t>
            </a:r>
            <a:endParaRPr lang="es-ES" dirty="0" smtClean="0"/>
          </a:p>
          <a:p>
            <a:endParaRPr lang="es-ES" dirty="0"/>
          </a:p>
          <a:p>
            <a:r>
              <a:rPr lang="es-ES" dirty="0" err="1"/>
              <a:t>ZoomAleja</a:t>
            </a:r>
            <a:r>
              <a:rPr lang="es-ES" dirty="0"/>
              <a:t>[2]</a:t>
            </a:r>
          </a:p>
          <a:p>
            <a:r>
              <a:rPr lang="es-ES" dirty="0"/>
              <a:t>Valor[</a:t>
            </a:r>
            <a:r>
              <a:rPr lang="es-ES" dirty="0" err="1"/>
              <a:t>factor,factor</a:t>
            </a:r>
            <a:r>
              <a:rPr lang="es-ES" dirty="0"/>
              <a:t>/2]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Zum   +   O   -</a:t>
            </a:r>
            <a:endParaRPr lang="es-E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70" r="44362" b="69555"/>
          <a:stretch/>
        </p:blipFill>
        <p:spPr bwMode="auto">
          <a:xfrm>
            <a:off x="6084168" y="1927285"/>
            <a:ext cx="1364384" cy="2796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888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6</a:t>
            </a:r>
            <a:r>
              <a:rPr lang="es-ES" dirty="0" smtClean="0"/>
              <a:t>- </a:t>
            </a:r>
            <a:r>
              <a:rPr lang="es-ES" dirty="0" smtClean="0"/>
              <a:t>Pétalos y flores </a:t>
            </a:r>
            <a:endParaRPr lang="es-E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941" y="1481138"/>
            <a:ext cx="552611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2" t="64019" r="21146" b="6140"/>
          <a:stretch/>
        </p:blipFill>
        <p:spPr bwMode="auto">
          <a:xfrm>
            <a:off x="1979712" y="3068960"/>
            <a:ext cx="5743043" cy="2785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343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s-ES" sz="2400" b="1" u="sng" dirty="0" smtClean="0"/>
              <a:t>En el botón:</a:t>
            </a:r>
          </a:p>
          <a:p>
            <a:r>
              <a:rPr lang="es-ES" sz="2400" dirty="0"/>
              <a:t>a=1</a:t>
            </a:r>
          </a:p>
          <a:p>
            <a:r>
              <a:rPr lang="es-ES" sz="2400" dirty="0"/>
              <a:t>Repite[23,EjecutaAlActualizar[SC</a:t>
            </a:r>
            <a:r>
              <a:rPr lang="es-ES" sz="2400" dirty="0" smtClean="0"/>
              <a:t>]]</a:t>
            </a:r>
          </a:p>
          <a:p>
            <a:pPr marL="109728" indent="0">
              <a:buNone/>
            </a:pPr>
            <a:endParaRPr lang="es-ES" sz="2400" dirty="0"/>
          </a:p>
          <a:p>
            <a:pPr marL="109728" indent="0">
              <a:buNone/>
            </a:pPr>
            <a:r>
              <a:rPr lang="es-ES" sz="2400" b="1" u="sng" dirty="0" smtClean="0"/>
              <a:t>En SC:</a:t>
            </a:r>
          </a:p>
          <a:p>
            <a:r>
              <a:rPr lang="es-ES" sz="2400" dirty="0"/>
              <a:t>Renombra</a:t>
            </a:r>
            <a:r>
              <a:rPr lang="es-ES" sz="2400" dirty="0" smtClean="0"/>
              <a:t>[</a:t>
            </a:r>
          </a:p>
          <a:p>
            <a:pPr marL="109728" indent="0">
              <a:buNone/>
            </a:pPr>
            <a:r>
              <a:rPr lang="es-ES" sz="2400" dirty="0" smtClean="0"/>
              <a:t>      Rota[imagen1,15</a:t>
            </a:r>
            <a:r>
              <a:rPr lang="es-ES" sz="2400" dirty="0"/>
              <a:t>°*</a:t>
            </a:r>
            <a:r>
              <a:rPr lang="es-ES" sz="2400" dirty="0" err="1"/>
              <a:t>CopiaObjetoLibre</a:t>
            </a:r>
            <a:r>
              <a:rPr lang="es-ES" sz="2400" dirty="0"/>
              <a:t>[a],C],"</a:t>
            </a:r>
            <a:r>
              <a:rPr lang="es-ES" sz="2400" dirty="0" err="1"/>
              <a:t>img"a</a:t>
            </a:r>
            <a:r>
              <a:rPr lang="es-ES" sz="2400" dirty="0"/>
              <a:t>]</a:t>
            </a:r>
          </a:p>
          <a:p>
            <a:r>
              <a:rPr lang="es-ES" sz="2400" dirty="0"/>
              <a:t>Valor[a,a+1]</a:t>
            </a:r>
            <a:endParaRPr lang="es-ES" sz="2400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Código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6047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s-ES" sz="2400" b="1" u="sng" dirty="0" smtClean="0"/>
              <a:t>En el botón:</a:t>
            </a:r>
          </a:p>
          <a:p>
            <a:r>
              <a:rPr lang="es-ES" sz="2400" dirty="0" smtClean="0"/>
              <a:t>a=1</a:t>
            </a:r>
            <a:endParaRPr lang="es-ES" sz="2400" dirty="0"/>
          </a:p>
          <a:p>
            <a:r>
              <a:rPr lang="es-ES" sz="2400" dirty="0"/>
              <a:t>Repite[240,EjecutaAlActualizar[SC</a:t>
            </a:r>
            <a:r>
              <a:rPr lang="es-ES" sz="2400" dirty="0" smtClean="0"/>
              <a:t>]]</a:t>
            </a:r>
          </a:p>
          <a:p>
            <a:endParaRPr lang="es-ES" sz="2400" dirty="0"/>
          </a:p>
          <a:p>
            <a:pPr marL="109728" indent="0">
              <a:buNone/>
            </a:pPr>
            <a:r>
              <a:rPr lang="es-ES" sz="2400" b="1" u="sng" dirty="0" smtClean="0"/>
              <a:t>En SC:</a:t>
            </a:r>
          </a:p>
          <a:p>
            <a:r>
              <a:rPr lang="es-ES" sz="2400" dirty="0"/>
              <a:t>Renombra</a:t>
            </a:r>
            <a:r>
              <a:rPr lang="es-ES" sz="2400" dirty="0" smtClean="0"/>
              <a:t>[</a:t>
            </a:r>
            <a:br>
              <a:rPr lang="es-ES" sz="2400" dirty="0" smtClean="0"/>
            </a:br>
            <a:r>
              <a:rPr lang="es-ES" sz="2400" dirty="0" smtClean="0"/>
              <a:t>   Homotecia[</a:t>
            </a:r>
            <a:br>
              <a:rPr lang="es-ES" sz="2400" dirty="0" smtClean="0"/>
            </a:br>
            <a:r>
              <a:rPr lang="es-ES" sz="2400" dirty="0" smtClean="0"/>
              <a:t>      Rota[imagen2,15</a:t>
            </a:r>
            <a:r>
              <a:rPr lang="es-ES" sz="2400" dirty="0"/>
              <a:t>°*</a:t>
            </a:r>
            <a:r>
              <a:rPr lang="es-ES" sz="2400" dirty="0" err="1"/>
              <a:t>CopiaObjetoLibre</a:t>
            </a:r>
            <a:r>
              <a:rPr lang="es-ES" sz="2400" dirty="0"/>
              <a:t>[a</a:t>
            </a:r>
            <a:r>
              <a:rPr lang="es-ES" sz="2400" dirty="0" smtClean="0"/>
              <a:t>],</a:t>
            </a:r>
            <a:r>
              <a:rPr lang="es-ES" sz="2400" dirty="0"/>
              <a:t>M</a:t>
            </a:r>
            <a:r>
              <a:rPr lang="es-ES" sz="2400" dirty="0" smtClean="0"/>
              <a:t>]</a:t>
            </a:r>
            <a:br>
              <a:rPr lang="es-ES" sz="2400" dirty="0" smtClean="0"/>
            </a:br>
            <a:r>
              <a:rPr lang="es-ES" sz="2400" dirty="0" smtClean="0"/>
              <a:t>   ,</a:t>
            </a:r>
            <a:r>
              <a:rPr lang="es-ES" sz="2400" dirty="0"/>
              <a:t>0.995^CopiaObjetoLibre[a],</a:t>
            </a:r>
            <a:r>
              <a:rPr lang="es-ES" sz="2400" dirty="0" smtClean="0"/>
              <a:t>M]</a:t>
            </a:r>
            <a:br>
              <a:rPr lang="es-ES" sz="2400" dirty="0" smtClean="0"/>
            </a:br>
            <a:r>
              <a:rPr lang="es-ES" sz="2400" dirty="0" smtClean="0"/>
              <a:t>,"</a:t>
            </a:r>
            <a:r>
              <a:rPr lang="es-ES" sz="2400" dirty="0" err="1"/>
              <a:t>Petalo"a</a:t>
            </a:r>
            <a:r>
              <a:rPr lang="es-ES" sz="2400" dirty="0"/>
              <a:t>]</a:t>
            </a:r>
          </a:p>
          <a:p>
            <a:r>
              <a:rPr lang="es-ES" sz="2400" dirty="0"/>
              <a:t>Valor[a,a+1]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Código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0245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31800" indent="-323850"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s-ES" altLang="es-ES" dirty="0"/>
              <a:t>El “Si” creador </a:t>
            </a:r>
            <a:r>
              <a:rPr lang="es-ES" altLang="es-ES" dirty="0" smtClean="0"/>
              <a:t>de objetos</a:t>
            </a:r>
            <a:endParaRPr lang="es-ES" altLang="es-ES" dirty="0"/>
          </a:p>
          <a:p>
            <a:pPr marL="863600" lvl="1" indent="-323850">
              <a:buSzPct val="7500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s-ES" altLang="es-ES" dirty="0">
                <a:solidFill>
                  <a:srgbClr val="004586"/>
                </a:solidFill>
              </a:rPr>
              <a:t>Si[a&gt;1,(2,3),(2,-3)]</a:t>
            </a:r>
          </a:p>
          <a:p>
            <a:pPr marL="2159000" lvl="4" indent="-215900">
              <a:buSzPct val="4500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s-ES" altLang="es-ES" dirty="0">
                <a:solidFill>
                  <a:srgbClr val="009900"/>
                </a:solidFill>
              </a:rPr>
              <a:t>Crea un </a:t>
            </a:r>
            <a:r>
              <a:rPr lang="es-ES" altLang="es-ES" dirty="0" smtClean="0">
                <a:solidFill>
                  <a:srgbClr val="009900"/>
                </a:solidFill>
              </a:rPr>
              <a:t>objeto dependiente del tipo “punto” con esta definición</a:t>
            </a:r>
            <a:endParaRPr lang="es-ES" altLang="es-ES" dirty="0">
              <a:solidFill>
                <a:srgbClr val="009900"/>
              </a:solidFill>
            </a:endParaRPr>
          </a:p>
          <a:p>
            <a:pPr marL="431800" indent="-323850"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s-ES" altLang="es-ES" dirty="0"/>
              <a:t>El “Si” </a:t>
            </a:r>
            <a:r>
              <a:rPr lang="es-ES" altLang="es-ES" dirty="0" smtClean="0"/>
              <a:t>ejecutor </a:t>
            </a:r>
            <a:r>
              <a:rPr lang="es-ES" altLang="es-ES" dirty="0"/>
              <a:t>de </a:t>
            </a:r>
            <a:r>
              <a:rPr lang="es-ES" altLang="es-ES" dirty="0" smtClean="0"/>
              <a:t>comandos</a:t>
            </a:r>
            <a:endParaRPr lang="es-ES" altLang="es-ES" dirty="0"/>
          </a:p>
          <a:p>
            <a:pPr marL="863600" lvl="1" indent="-323850">
              <a:buSzPct val="7500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s-ES" altLang="es-ES" dirty="0">
                <a:solidFill>
                  <a:srgbClr val="004586"/>
                </a:solidFill>
              </a:rPr>
              <a:t>Si[a&gt;1,Valor[B,(2,3)],Valor[B,(2,-3)]]</a:t>
            </a:r>
          </a:p>
          <a:p>
            <a:pPr marL="2159000" lvl="4" indent="-215900">
              <a:buSzPct val="4500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s-ES" altLang="es-ES" dirty="0">
                <a:solidFill>
                  <a:srgbClr val="009900"/>
                </a:solidFill>
              </a:rPr>
              <a:t>Si a&gt;1 ejecuta la primera opción, en caso contrario la segunda </a:t>
            </a:r>
            <a:r>
              <a:rPr lang="es-ES" altLang="es-ES" dirty="0" smtClean="0">
                <a:solidFill>
                  <a:srgbClr val="009900"/>
                </a:solidFill>
              </a:rPr>
              <a:t>opción</a:t>
            </a:r>
          </a:p>
          <a:p>
            <a:pPr marL="565150" indent="-457200">
              <a:buSzPct val="4500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endParaRPr lang="es-ES" altLang="es-ES" dirty="0">
              <a:solidFill>
                <a:srgbClr val="009900"/>
              </a:solidFill>
            </a:endParaRPr>
          </a:p>
          <a:p>
            <a:pPr marL="565150" indent="-457200">
              <a:buSzPct val="4500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s-ES" altLang="es-ES" dirty="0"/>
              <a:t>Si[a&gt;1, </a:t>
            </a:r>
            <a:r>
              <a:rPr lang="es-ES" altLang="es-ES" dirty="0" err="1" smtClean="0"/>
              <a:t>EjecutaAlClic</a:t>
            </a:r>
            <a:r>
              <a:rPr lang="es-ES" altLang="es-ES" dirty="0" smtClean="0"/>
              <a:t>[A</a:t>
            </a:r>
            <a:r>
              <a:rPr lang="es-ES" altLang="es-ES" dirty="0"/>
              <a:t>], </a:t>
            </a:r>
            <a:r>
              <a:rPr lang="es-ES" altLang="es-ES" dirty="0" err="1" smtClean="0"/>
              <a:t>EjecutaAlClic</a:t>
            </a:r>
            <a:r>
              <a:rPr lang="es-ES" altLang="es-ES" dirty="0" smtClean="0"/>
              <a:t>[B] ]</a:t>
            </a:r>
            <a:endParaRPr lang="es-ES" altLang="es-ES" dirty="0"/>
          </a:p>
          <a:p>
            <a:pPr marL="431800" indent="-323850">
              <a:buSzPct val="4500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endParaRPr lang="es-ES" altLang="es-ES" dirty="0"/>
          </a:p>
          <a:p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El SI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8588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23528" y="1481328"/>
            <a:ext cx="8820472" cy="4525963"/>
          </a:xfrm>
        </p:spPr>
        <p:txBody>
          <a:bodyPr>
            <a:normAutofit fontScale="77500" lnSpcReduction="20000"/>
          </a:bodyPr>
          <a:lstStyle/>
          <a:p>
            <a:pPr marL="109728" indent="0">
              <a:buNone/>
            </a:pPr>
            <a:r>
              <a:rPr lang="es-ES" dirty="0" smtClean="0"/>
              <a:t>Ejecuta[Secuencia[“</a:t>
            </a:r>
            <a:r>
              <a:rPr lang="es-ES" dirty="0" err="1" smtClean="0"/>
              <a:t>c”+a</a:t>
            </a:r>
            <a:r>
              <a:rPr lang="es-ES" dirty="0" smtClean="0"/>
              <a:t>+”=</a:t>
            </a:r>
            <a:r>
              <a:rPr lang="es-ES" dirty="0" err="1" smtClean="0"/>
              <a:t>Circle</a:t>
            </a:r>
            <a:r>
              <a:rPr lang="es-ES" dirty="0" smtClean="0"/>
              <a:t>[</a:t>
            </a:r>
            <a:r>
              <a:rPr lang="es-ES" dirty="0" err="1" smtClean="0"/>
              <a:t>C,”+a</a:t>
            </a:r>
            <a:r>
              <a:rPr lang="es-ES" dirty="0" smtClean="0"/>
              <a:t>+”]”,a,1,8]]</a:t>
            </a:r>
          </a:p>
          <a:p>
            <a:pPr marL="109728" indent="0">
              <a:buNone/>
            </a:pPr>
            <a:endParaRPr lang="es-ES" altLang="es-ES" dirty="0" smtClean="0"/>
          </a:p>
          <a:p>
            <a:pPr marL="109728" indent="0">
              <a:buNone/>
            </a:pPr>
            <a:r>
              <a:rPr lang="es-ES" altLang="es-ES" b="1" u="sng" dirty="0" smtClean="0"/>
              <a:t>BOTÓN</a:t>
            </a:r>
            <a:r>
              <a:rPr lang="es-ES" altLang="es-ES" dirty="0" smtClean="0"/>
              <a:t/>
            </a:r>
            <a:br>
              <a:rPr lang="es-ES" altLang="es-ES" dirty="0" smtClean="0"/>
            </a:br>
            <a:r>
              <a:rPr lang="es-ES" altLang="es-ES" dirty="0" smtClean="0"/>
              <a:t>Valor[a,1]</a:t>
            </a:r>
          </a:p>
          <a:p>
            <a:pPr marL="109728" indent="0">
              <a:buNone/>
            </a:pPr>
            <a:r>
              <a:rPr lang="es-ES" altLang="es-ES" sz="2300" dirty="0" smtClean="0"/>
              <a:t>Repite[8,Renombra[Circunferencia[</a:t>
            </a:r>
            <a:r>
              <a:rPr lang="es-ES" altLang="es-ES" sz="2300" dirty="0" err="1" smtClean="0"/>
              <a:t>C,CopiaObjetoLibre</a:t>
            </a:r>
            <a:r>
              <a:rPr lang="es-ES" altLang="es-ES" sz="2300" dirty="0" smtClean="0"/>
              <a:t>[a]],”</a:t>
            </a:r>
            <a:r>
              <a:rPr lang="es-ES" altLang="es-ES" sz="2300" dirty="0" err="1"/>
              <a:t>c”a</a:t>
            </a:r>
            <a:r>
              <a:rPr lang="es-ES" altLang="es-ES" sz="2300" dirty="0" smtClean="0"/>
              <a:t>],Valor[a,a+1]]</a:t>
            </a:r>
            <a:endParaRPr lang="es-ES" altLang="es-ES" sz="2300" dirty="0"/>
          </a:p>
          <a:p>
            <a:pPr marL="109728" indent="0">
              <a:buNone/>
            </a:pPr>
            <a:endParaRPr lang="es-ES" altLang="es-ES" dirty="0"/>
          </a:p>
          <a:p>
            <a:pPr marL="431800" indent="-323850">
              <a:buSzPct val="4500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endParaRPr lang="es-ES" altLang="es-ES" b="1" u="sng" dirty="0"/>
          </a:p>
          <a:p>
            <a:pPr marL="431800" indent="-323850">
              <a:buSzPct val="4500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es-ES" altLang="es-ES" b="1" u="sng" dirty="0" smtClean="0"/>
              <a:t>BOTÓN</a:t>
            </a:r>
            <a:endParaRPr lang="es-ES" altLang="es-ES" b="1" u="sng" dirty="0"/>
          </a:p>
          <a:p>
            <a:pPr marL="431800" indent="-323850">
              <a:buSzPct val="4500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es-ES" altLang="es-ES" dirty="0" smtClean="0"/>
              <a:t>Valor[a,1</a:t>
            </a:r>
            <a:r>
              <a:rPr lang="es-ES" altLang="es-ES" dirty="0"/>
              <a:t>]</a:t>
            </a:r>
          </a:p>
          <a:p>
            <a:pPr marL="431800" indent="-323850">
              <a:buSzPct val="4500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es-ES" altLang="es-ES" dirty="0" smtClean="0"/>
              <a:t>Repite[8,EjecutaAlActualizar[SC]]</a:t>
            </a:r>
            <a:endParaRPr lang="es-ES" altLang="es-ES" dirty="0"/>
          </a:p>
          <a:p>
            <a:pPr marL="431800" indent="-323850">
              <a:buSzPct val="4500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endParaRPr lang="es-ES" altLang="es-ES" dirty="0"/>
          </a:p>
          <a:p>
            <a:pPr marL="431800" indent="-323850">
              <a:buSzPct val="4500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es-ES" altLang="es-ES" b="1" u="sng" dirty="0"/>
              <a:t>SC</a:t>
            </a:r>
          </a:p>
          <a:p>
            <a:pPr marL="431800" indent="-323850">
              <a:buSzPct val="4500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es-ES" altLang="es-ES" dirty="0" smtClean="0"/>
              <a:t>Renombra[Circunferencia[</a:t>
            </a:r>
            <a:r>
              <a:rPr lang="es-ES" altLang="es-ES" dirty="0" err="1" smtClean="0"/>
              <a:t>C,CopiaObjetoLibre</a:t>
            </a:r>
            <a:r>
              <a:rPr lang="es-ES" altLang="es-ES" dirty="0" smtClean="0"/>
              <a:t>[a]],”</a:t>
            </a:r>
            <a:r>
              <a:rPr lang="es-ES" altLang="es-ES" dirty="0" err="1" smtClean="0"/>
              <a:t>c”a</a:t>
            </a:r>
            <a:r>
              <a:rPr lang="es-ES" altLang="es-ES" dirty="0" smtClean="0"/>
              <a:t>]</a:t>
            </a:r>
            <a:endParaRPr lang="es-ES" altLang="es-ES" dirty="0"/>
          </a:p>
          <a:p>
            <a:pPr marL="431800" indent="-323850">
              <a:buSzPct val="4500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es-ES" altLang="es-ES" dirty="0" smtClean="0"/>
              <a:t>Valor[a,a+1</a:t>
            </a:r>
            <a:r>
              <a:rPr lang="es-ES" altLang="es-ES" dirty="0"/>
              <a:t>]</a:t>
            </a:r>
          </a:p>
          <a:p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El bucle</a:t>
            </a:r>
            <a:endParaRPr lang="es-ES" dirty="0"/>
          </a:p>
        </p:txBody>
      </p:sp>
      <p:sp>
        <p:nvSpPr>
          <p:cNvPr id="4" name="3 Abrir llave"/>
          <p:cNvSpPr/>
          <p:nvPr/>
        </p:nvSpPr>
        <p:spPr>
          <a:xfrm>
            <a:off x="323528" y="3429000"/>
            <a:ext cx="288032" cy="244827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Abrir llave"/>
          <p:cNvSpPr/>
          <p:nvPr/>
        </p:nvSpPr>
        <p:spPr>
          <a:xfrm>
            <a:off x="323528" y="1988840"/>
            <a:ext cx="288032" cy="93610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Abrir llave"/>
          <p:cNvSpPr/>
          <p:nvPr/>
        </p:nvSpPr>
        <p:spPr>
          <a:xfrm>
            <a:off x="323528" y="1412776"/>
            <a:ext cx="288032" cy="36004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Llamada de nube"/>
          <p:cNvSpPr/>
          <p:nvPr/>
        </p:nvSpPr>
        <p:spPr>
          <a:xfrm>
            <a:off x="5148064" y="188640"/>
            <a:ext cx="3744415" cy="100811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Inglés</a:t>
            </a:r>
          </a:p>
          <a:p>
            <a:pPr algn="ctr"/>
            <a:r>
              <a:rPr lang="es-ES" dirty="0" smtClean="0"/>
              <a:t>Dobles comillas</a:t>
            </a:r>
          </a:p>
          <a:p>
            <a:pPr algn="ctr"/>
            <a:r>
              <a:rPr lang="es-ES" dirty="0" smtClean="0"/>
              <a:t>Múltiples comandos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7748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1- Modificación avanzada de una construcción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663" y="1556792"/>
            <a:ext cx="6088658" cy="4401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68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7</a:t>
            </a:r>
            <a:r>
              <a:rPr lang="es-ES" dirty="0" smtClean="0"/>
              <a:t>- </a:t>
            </a:r>
            <a:r>
              <a:rPr lang="es-ES" dirty="0" smtClean="0"/>
              <a:t>Tabla de frecuencias</a:t>
            </a:r>
            <a:endParaRPr lang="es-E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52308"/>
            <a:ext cx="8229600" cy="3183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463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Botón Borrar</a:t>
            </a:r>
            <a:endParaRPr lang="es-E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12776"/>
            <a:ext cx="6840435" cy="5374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924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Añadir datos</a:t>
            </a:r>
            <a:endParaRPr lang="es-E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1340769"/>
            <a:ext cx="8064896" cy="5432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646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Fichero .</a:t>
            </a:r>
            <a:r>
              <a:rPr lang="es-ES" dirty="0" err="1" smtClean="0"/>
              <a:t>zip</a:t>
            </a:r>
            <a:r>
              <a:rPr lang="es-ES" dirty="0" smtClean="0"/>
              <a:t>  i .</a:t>
            </a:r>
            <a:r>
              <a:rPr lang="es-ES" dirty="0" err="1" smtClean="0"/>
              <a:t>xml</a:t>
            </a:r>
            <a:endParaRPr lang="es-E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7291461" cy="1892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284983"/>
            <a:ext cx="5684342" cy="3197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4 Conector angular"/>
          <p:cNvCxnSpPr>
            <a:endCxn id="4100" idx="1"/>
          </p:cNvCxnSpPr>
          <p:nvPr/>
        </p:nvCxnSpPr>
        <p:spPr>
          <a:xfrm rot="16200000" flipH="1">
            <a:off x="1324303" y="2932281"/>
            <a:ext cx="2030898" cy="1872208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918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CheckboxSize</a:t>
            </a:r>
            <a:r>
              <a:rPr lang="es-ES" dirty="0" smtClean="0"/>
              <a:t> = 13 o 26</a:t>
            </a:r>
            <a:endParaRPr lang="es-E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27909"/>
            <a:ext cx="8229600" cy="3032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Flecha abajo"/>
          <p:cNvSpPr/>
          <p:nvPr/>
        </p:nvSpPr>
        <p:spPr>
          <a:xfrm rot="8499246">
            <a:off x="4826657" y="3466992"/>
            <a:ext cx="622244" cy="5730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732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Imagen</a:t>
            </a:r>
            <a:endParaRPr lang="es-E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08" y="1412776"/>
            <a:ext cx="8199264" cy="276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08" y="4303457"/>
            <a:ext cx="9044121" cy="2437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Flecha arriba y abajo"/>
          <p:cNvSpPr/>
          <p:nvPr/>
        </p:nvSpPr>
        <p:spPr>
          <a:xfrm>
            <a:off x="6372200" y="2212956"/>
            <a:ext cx="864096" cy="223224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17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2- Sólo una opción</a:t>
            </a:r>
            <a:endParaRPr lang="es-E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631" y="1800576"/>
            <a:ext cx="5868737" cy="3887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008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Al actualizar valor lógico</a:t>
            </a:r>
            <a:endParaRPr lang="es-E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28" y="1844824"/>
            <a:ext cx="8187128" cy="3808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818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3- </a:t>
            </a:r>
            <a:r>
              <a:rPr lang="es-ES" dirty="0" smtClean="0"/>
              <a:t>Volver </a:t>
            </a:r>
            <a:r>
              <a:rPr lang="es-ES" dirty="0" smtClean="0"/>
              <a:t>a empezar</a:t>
            </a:r>
            <a:endParaRPr lang="es-E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367" y="1481138"/>
            <a:ext cx="5181265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505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JavaScript:  </a:t>
            </a:r>
            <a:r>
              <a:rPr lang="es-ES" dirty="0" err="1" smtClean="0"/>
              <a:t>ggbApplet.reset</a:t>
            </a:r>
            <a:r>
              <a:rPr lang="es-ES" dirty="0" smtClean="0"/>
              <a:t>()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81" y="1484784"/>
            <a:ext cx="7953375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386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678</TotalTime>
  <Words>210</Words>
  <Application>Microsoft Office PowerPoint</Application>
  <PresentationFormat>Presentación en pantalla (4:3)</PresentationFormat>
  <Paragraphs>73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Concurrencia</vt:lpstr>
      <vt:lpstr>GeoGebra avanzado</vt:lpstr>
      <vt:lpstr>1- Modificación avanzada de una construcción</vt:lpstr>
      <vt:lpstr>Fichero .zip  i .xml</vt:lpstr>
      <vt:lpstr>CheckboxSize = 13 o 26</vt:lpstr>
      <vt:lpstr>Imagen</vt:lpstr>
      <vt:lpstr>2- Sólo una opción</vt:lpstr>
      <vt:lpstr>Al actualizar valor lógico</vt:lpstr>
      <vt:lpstr>3- Volver a empezar</vt:lpstr>
      <vt:lpstr>JavaScript:  ggbApplet.reset()</vt:lpstr>
      <vt:lpstr>4- Borrar el rastro</vt:lpstr>
      <vt:lpstr>ZoomAcerca[1]</vt:lpstr>
      <vt:lpstr>5- La lupa</vt:lpstr>
      <vt:lpstr>Punto A</vt:lpstr>
      <vt:lpstr>Zum   +   O   -</vt:lpstr>
      <vt:lpstr>6- Pétalos y flores </vt:lpstr>
      <vt:lpstr>Código</vt:lpstr>
      <vt:lpstr>Código</vt:lpstr>
      <vt:lpstr>El SI</vt:lpstr>
      <vt:lpstr>El bucle</vt:lpstr>
      <vt:lpstr>7- Tabla de frecuencias</vt:lpstr>
      <vt:lpstr>Botón Borrar</vt:lpstr>
      <vt:lpstr>Añadir datos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GeoGebra avanzado</dc:title>
  <dc:creator>M. Carme Domingo Grimau</dc:creator>
  <cp:lastModifiedBy>M. Carme Domingo Grimau</cp:lastModifiedBy>
  <cp:revision>19</cp:revision>
  <dcterms:created xsi:type="dcterms:W3CDTF">2015-05-02T14:26:32Z</dcterms:created>
  <dcterms:modified xsi:type="dcterms:W3CDTF">2015-05-07T21:32:33Z</dcterms:modified>
</cp:coreProperties>
</file>