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4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8DE55-767D-4DD8-9141-D79FB5C04464}" type="datetimeFigureOut">
              <a:rPr lang="es-ES" smtClean="0"/>
              <a:pPr/>
              <a:t>7/5/15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11E83-1A2E-4EA5-A528-1BD6D87CA258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1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1E83-1A2E-4EA5-A528-1BD6D87CA258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0A2E-FDD5-4874-AD14-389530C41E24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D459-B0EA-4635-8EA3-6AE1CB497CCB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6A70-5CC9-43AA-8CAA-1F0307D555E4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B0FC-7F67-44B0-898C-F05857A0C7CC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22E0-665C-46FF-AD39-22242BC6C67E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9177-1EE6-403A-93F8-2F48195F9677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40A6-9FD4-46B0-867B-B8841FEF877A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9F27-F034-4CA6-99C9-30561712C028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C2D-6F83-45DA-A436-4139A7D488DA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CF25-ED89-4518-A300-407B86ED4819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C2FA-D844-4512-AAFF-8C7C56BF3E79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A57B-F57E-45BD-81EC-38F43703103D}" type="datetime1">
              <a:rPr lang="es-ES" smtClean="0"/>
              <a:pPr/>
              <a:t>7/5/15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703BE-0550-4341-8067-4068CC8AFEB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Programación lineal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04" y="3857628"/>
            <a:ext cx="6400800" cy="1752600"/>
          </a:xfrm>
        </p:spPr>
        <p:txBody>
          <a:bodyPr/>
          <a:lstStyle/>
          <a:p>
            <a:r>
              <a:rPr lang="es-ES_tradnl" dirty="0" smtClean="0"/>
              <a:t>Matemáticas aplicadas </a:t>
            </a:r>
            <a:br>
              <a:rPr lang="es-ES_tradnl" dirty="0" smtClean="0"/>
            </a:br>
            <a:r>
              <a:rPr lang="es-ES_tradnl" dirty="0" smtClean="0"/>
              <a:t>a las Ciencias Sociales</a:t>
            </a:r>
          </a:p>
          <a:p>
            <a:r>
              <a:rPr lang="es-ES_tradnl" dirty="0" smtClean="0"/>
              <a:t>2º Bachiller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71472" y="2323547"/>
            <a:ext cx="7879439" cy="30469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  <a:tab pos="457200" algn="l"/>
              </a:tabLst>
            </a:pPr>
            <a:r>
              <a:rPr lang="es-ES_tradnl" sz="2400" dirty="0"/>
              <a:t>Una escuela prepara una excursión para 400 estudiantes. La empresa de transporte tiene 8 autocares de 40 plazas y 10 de 50 plazas, pero sólo dispone de 9 conductores. El alquiler de un autocar grande cuesta 80 €, y el de uno pequeño, 60 €</a:t>
            </a:r>
            <a:r>
              <a:rPr lang="es-ES_tradnl" sz="2400" dirty="0" smtClean="0"/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  <a:tab pos="457200" algn="l"/>
              </a:tabLst>
            </a:pPr>
            <a:endParaRPr lang="es-ES_tradnl" sz="2400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  <a:tab pos="457200" algn="l"/>
              </a:tabLst>
            </a:pPr>
            <a:r>
              <a:rPr lang="es-ES_tradnl" sz="2400" dirty="0"/>
              <a:t>Calcular cuántos autocares de cada tipo hay que utilizar para que la excursión resulte lo más económica posible para la escuela.</a:t>
            </a:r>
            <a:endParaRPr kumimoji="0" lang="es-ES_trad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953926" y="857232"/>
            <a:ext cx="461555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Problema de optimización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428596" y="285728"/>
            <a:ext cx="3987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i="1" dirty="0" smtClean="0"/>
              <a:t>Matemáticas Aplicadas a las Ciencias Sociales</a:t>
            </a:r>
            <a:br>
              <a:rPr lang="es-ES_tradnl" sz="1600" i="1" dirty="0" smtClean="0"/>
            </a:br>
            <a:r>
              <a:rPr lang="es-ES_tradnl" sz="1600" i="1" dirty="0" smtClean="0"/>
              <a:t>2ª Bachiller</a:t>
            </a:r>
            <a:endParaRPr lang="es-E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857224" y="2428870"/>
          <a:ext cx="7715304" cy="3357585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2529535"/>
                <a:gridCol w="1385667"/>
                <a:gridCol w="1397267"/>
                <a:gridCol w="2402835"/>
              </a:tblGrid>
              <a:tr h="67151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Tipos de autocares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40 plazas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50 plazas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Restricciones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</a:tr>
              <a:tr h="67151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Número de </a:t>
                      </a:r>
                      <a:endParaRPr lang="es-ES_tradnl" sz="2000" spc="-15" dirty="0" smtClean="0"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s-ES_tradnl" sz="2000" spc="-15" dirty="0" smtClean="0"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 dirty="0" smtClean="0">
                          <a:latin typeface="Arial"/>
                          <a:ea typeface="Times New Roman"/>
                        </a:rPr>
                        <a:t>autocares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x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y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0 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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 x 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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_tradnl" sz="2000" spc="-15" dirty="0" smtClean="0">
                          <a:latin typeface="Arial"/>
                          <a:ea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s-ES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0 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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 y 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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 10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</a:tr>
              <a:tr h="67151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Plazas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40·x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50·y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40x+50y</a:t>
                      </a:r>
                      <a:r>
                        <a:rPr lang="es-ES_tradnl" sz="2000" spc="-15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</a:t>
                      </a: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400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</a:tr>
              <a:tr h="67151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Conductores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x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y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 dirty="0" err="1" smtClean="0">
                          <a:latin typeface="Arial"/>
                          <a:ea typeface="Times New Roman"/>
                        </a:rPr>
                        <a:t>x+y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</a:t>
                      </a: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 9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</a:tr>
              <a:tr h="67151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Coste en €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60·x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>
                          <a:latin typeface="Arial"/>
                          <a:ea typeface="Times New Roman"/>
                        </a:rPr>
                        <a:t>80·y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450"/>
                        </a:spcBef>
                        <a:spcAft>
                          <a:spcPts val="695"/>
                        </a:spcAft>
                        <a:tabLst>
                          <a:tab pos="-457200" algn="l"/>
                        </a:tabLst>
                      </a:pPr>
                      <a:r>
                        <a:rPr lang="es-ES_tradnl" sz="2000" spc="-15" dirty="0">
                          <a:latin typeface="Arial"/>
                          <a:ea typeface="Times New Roman"/>
                        </a:rPr>
                        <a:t>F min=60x+80y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 anchor="ctr"/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592836" y="1297889"/>
            <a:ext cx="395832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Análisis de los datos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i="1" dirty="0" smtClean="0"/>
              <a:t>Juan Fernando López Villaescusa</a:t>
            </a:r>
            <a:endParaRPr lang="es-ES" i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28596" y="285728"/>
            <a:ext cx="3987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i="1" dirty="0" smtClean="0"/>
              <a:t>Matemáticas Aplicadas a las Ciencias Sociales</a:t>
            </a:r>
            <a:br>
              <a:rPr lang="es-ES_tradnl" sz="1600" i="1" dirty="0" smtClean="0"/>
            </a:br>
            <a:r>
              <a:rPr lang="es-ES_tradnl" sz="1600" i="1" dirty="0" smtClean="0"/>
              <a:t>2ª Bachiller</a:t>
            </a:r>
            <a:endParaRPr lang="es-E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71604" y="2714620"/>
            <a:ext cx="56436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F = 60 x + 80 y</a:t>
            </a:r>
            <a:r>
              <a:rPr kumimoji="0" lang="es-ES_tradnl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	Función objetivo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571604" y="4143380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_tradnl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Restricciones del problema</a:t>
            </a:r>
            <a:endParaRPr kumimoji="0" lang="es-ES_trad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72046" y="1000108"/>
            <a:ext cx="537153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Planteamiento del problema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14348" y="2000240"/>
            <a:ext cx="6643734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kumimoji="0" lang="es-ES_tradn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Averiguar para qué valores de x e y la expresión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714348" y="3714752"/>
            <a:ext cx="650085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kumimoji="0" lang="es-ES_tradn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Se hace mínima, sujeto a las siguientes restricciones:</a:t>
            </a:r>
            <a:endParaRPr lang="es-ES" dirty="0"/>
          </a:p>
        </p:txBody>
      </p:sp>
      <p:grpSp>
        <p:nvGrpSpPr>
          <p:cNvPr id="10" name="9 Grupo"/>
          <p:cNvGrpSpPr/>
          <p:nvPr/>
        </p:nvGrpSpPr>
        <p:grpSpPr>
          <a:xfrm>
            <a:off x="1500166" y="4572008"/>
            <a:ext cx="1873046" cy="1857385"/>
            <a:chOff x="4286253" y="4857760"/>
            <a:chExt cx="1219996" cy="1670020"/>
          </a:xfrm>
        </p:grpSpPr>
        <p:sp>
          <p:nvSpPr>
            <p:cNvPr id="8" name="7 CuadroTexto"/>
            <p:cNvSpPr txBox="1"/>
            <p:nvPr/>
          </p:nvSpPr>
          <p:spPr>
            <a:xfrm>
              <a:off x="4500567" y="4857760"/>
              <a:ext cx="1005682" cy="15773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dirty="0" smtClean="0">
                  <a:solidFill>
                    <a:srgbClr val="002060"/>
                  </a:solidFill>
                </a:rPr>
                <a:t>40x+50y ≥ 400</a:t>
              </a:r>
            </a:p>
            <a:p>
              <a:r>
                <a:rPr lang="es-ES_tradnl" dirty="0" err="1">
                  <a:solidFill>
                    <a:srgbClr val="002060"/>
                  </a:solidFill>
                </a:rPr>
                <a:t>x</a:t>
              </a:r>
              <a:r>
                <a:rPr lang="es-ES_tradnl" dirty="0" err="1" smtClean="0">
                  <a:solidFill>
                    <a:srgbClr val="002060"/>
                  </a:solidFill>
                </a:rPr>
                <a:t>+y</a:t>
              </a:r>
              <a:r>
                <a:rPr lang="es-ES_tradnl" dirty="0" smtClean="0">
                  <a:solidFill>
                    <a:srgbClr val="002060"/>
                  </a:solidFill>
                </a:rPr>
                <a:t> ≤ 9 </a:t>
              </a:r>
            </a:p>
            <a:p>
              <a:r>
                <a:rPr lang="es-ES_tradnl" dirty="0">
                  <a:solidFill>
                    <a:srgbClr val="002060"/>
                  </a:solidFill>
                </a:rPr>
                <a:t>x</a:t>
              </a:r>
              <a:r>
                <a:rPr lang="es-ES_tradnl" dirty="0" smtClean="0">
                  <a:solidFill>
                    <a:srgbClr val="002060"/>
                  </a:solidFill>
                </a:rPr>
                <a:t> ≤ 8</a:t>
              </a:r>
            </a:p>
            <a:p>
              <a:r>
                <a:rPr lang="es-ES_tradnl" dirty="0">
                  <a:solidFill>
                    <a:srgbClr val="002060"/>
                  </a:solidFill>
                </a:rPr>
                <a:t>y</a:t>
              </a:r>
              <a:r>
                <a:rPr lang="es-ES_tradnl" dirty="0" smtClean="0">
                  <a:solidFill>
                    <a:srgbClr val="002060"/>
                  </a:solidFill>
                </a:rPr>
                <a:t> ≤ 10</a:t>
              </a:r>
            </a:p>
            <a:p>
              <a:r>
                <a:rPr lang="es-ES_tradnl" dirty="0" smtClean="0">
                  <a:solidFill>
                    <a:srgbClr val="002060"/>
                  </a:solidFill>
                </a:rPr>
                <a:t>x ≥ 0</a:t>
              </a:r>
            </a:p>
            <a:p>
              <a:r>
                <a:rPr lang="es-ES_tradnl" dirty="0">
                  <a:solidFill>
                    <a:srgbClr val="002060"/>
                  </a:solidFill>
                </a:rPr>
                <a:t>y</a:t>
              </a:r>
              <a:r>
                <a:rPr lang="es-ES_tradnl" dirty="0" smtClean="0">
                  <a:solidFill>
                    <a:srgbClr val="002060"/>
                  </a:solidFill>
                </a:rPr>
                <a:t> ≥ 0</a:t>
              </a:r>
              <a:endParaRPr lang="es-ES" dirty="0">
                <a:solidFill>
                  <a:srgbClr val="002060"/>
                </a:solidFill>
              </a:endParaRPr>
            </a:p>
          </p:txBody>
        </p:sp>
        <p:sp>
          <p:nvSpPr>
            <p:cNvPr id="9" name="8 Abrir llave"/>
            <p:cNvSpPr/>
            <p:nvPr/>
          </p:nvSpPr>
          <p:spPr>
            <a:xfrm>
              <a:off x="4286253" y="4929196"/>
              <a:ext cx="357190" cy="159858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428596" y="285728"/>
            <a:ext cx="3987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i="1" dirty="0" smtClean="0"/>
              <a:t>Matemáticas Aplicadas a las Ciencias Sociales</a:t>
            </a:r>
            <a:br>
              <a:rPr lang="es-ES_tradnl" sz="1600" i="1" dirty="0" smtClean="0"/>
            </a:br>
            <a:r>
              <a:rPr lang="es-ES_tradnl" sz="1600" i="1" dirty="0" smtClean="0"/>
              <a:t>2ª Bachiller</a:t>
            </a:r>
            <a:endParaRPr lang="es-E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412449" y="1000108"/>
            <a:ext cx="429072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Solución del problema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28596" y="285728"/>
            <a:ext cx="3987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i="1" dirty="0" smtClean="0"/>
              <a:t>Matemáticas Aplicadas a las Ciencias Sociales</a:t>
            </a:r>
            <a:br>
              <a:rPr lang="es-ES_tradnl" sz="1600" i="1" dirty="0" smtClean="0"/>
            </a:br>
            <a:r>
              <a:rPr lang="es-ES_tradnl" sz="1600" i="1" dirty="0" smtClean="0"/>
              <a:t>2ª Bachiller</a:t>
            </a:r>
            <a:endParaRPr lang="es-ES" sz="1600" i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478884" cy="4920714"/>
          </a:xfrm>
          <a:prstGeom prst="rect">
            <a:avLst/>
          </a:prstGeom>
          <a:ln>
            <a:solidFill>
              <a:srgbClr val="C4709A"/>
            </a:solidFill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428596" y="285728"/>
            <a:ext cx="3987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i="1" dirty="0" smtClean="0"/>
              <a:t>Matemáticas Aplicadas a las Ciencias Sociales</a:t>
            </a:r>
            <a:br>
              <a:rPr lang="es-ES_tradnl" sz="1600" i="1" dirty="0" smtClean="0"/>
            </a:br>
            <a:r>
              <a:rPr lang="es-ES_tradnl" sz="1600" i="1" dirty="0" smtClean="0"/>
              <a:t>2ª Bachiller</a:t>
            </a:r>
            <a:endParaRPr lang="es-ES" sz="1600" i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2449" y="1000108"/>
            <a:ext cx="429072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Solución del problema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5 Imagen" descr="problema-optimizacio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2000240"/>
            <a:ext cx="6242317" cy="398374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412449" y="1000108"/>
            <a:ext cx="429072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Solución del problema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1149350" y="2319338"/>
          <a:ext cx="268287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3" imgW="1358640" imgH="685800" progId="Equation.DSMT4">
                  <p:embed/>
                </p:oleObj>
              </mc:Choice>
              <mc:Fallback>
                <p:oleObj name="Equation" r:id="rId3" imgW="1358640" imgH="6858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2319338"/>
                        <a:ext cx="2682875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85786" y="4286256"/>
            <a:ext cx="71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el valor mínimo se alcanza en el punto A=(5,4)</a:t>
            </a:r>
            <a:endParaRPr kumimoji="0" lang="es-ES_trad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1538" y="5042426"/>
            <a:ext cx="70009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ES_tradnl" sz="2400" dirty="0">
                <a:solidFill>
                  <a:srgbClr val="FF0000"/>
                </a:solidFill>
              </a:rPr>
              <a:t>Se deben utilizar 5 autocares de 40 plazas y 4 de 50 plazas, con un coste mínimo de 620 €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Fernando López Villaescusa</a:t>
            </a:r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428596" y="285728"/>
            <a:ext cx="3987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i="1" dirty="0" smtClean="0"/>
              <a:t>Matemáticas Aplicadas a las Ciencias Sociales</a:t>
            </a:r>
            <a:br>
              <a:rPr lang="es-ES_tradnl" sz="1600" i="1" dirty="0" smtClean="0"/>
            </a:br>
            <a:r>
              <a:rPr lang="es-ES_tradnl" sz="1600" i="1" dirty="0" smtClean="0"/>
              <a:t>2ª Bachiller</a:t>
            </a:r>
            <a:endParaRPr lang="es-ES" sz="1600" i="1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3968" y="1844823"/>
            <a:ext cx="2736304" cy="2457539"/>
          </a:xfrm>
          <a:prstGeom prst="rect">
            <a:avLst/>
          </a:prstGeom>
          <a:ln>
            <a:solidFill>
              <a:srgbClr val="C4709A"/>
            </a:solidFill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307</Words>
  <Application>Microsoft Macintosh PowerPoint</Application>
  <PresentationFormat>Presentación en pantalla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Equation</vt:lpstr>
      <vt:lpstr>Programación lineal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lineal</dc:title>
  <dc:creator>juanfer</dc:creator>
  <cp:lastModifiedBy>Juan Fernando LÓPEZ VILLAESCUSA</cp:lastModifiedBy>
  <cp:revision>13</cp:revision>
  <dcterms:created xsi:type="dcterms:W3CDTF">2011-11-20T15:38:11Z</dcterms:created>
  <dcterms:modified xsi:type="dcterms:W3CDTF">2015-05-06T23:23:25Z</dcterms:modified>
</cp:coreProperties>
</file>